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38" y="180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5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8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5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55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0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0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7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2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A0AC-8C10-45B6-9AB3-C719045DE9E0}" type="datetimeFigureOut">
              <a:rPr lang="en-GB" smtClean="0"/>
              <a:t>06/06/2015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8.emf"/><Relationship Id="rId3" Type="http://schemas.openxmlformats.org/officeDocument/2006/relationships/image" Target="../media/image4.jpeg"/><Relationship Id="rId7" Type="http://schemas.openxmlformats.org/officeDocument/2006/relationships/oleObject" Target="../embeddings/oleObject2.bin"/><Relationship Id="rId12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11" Type="http://schemas.openxmlformats.org/officeDocument/2006/relationships/image" Target="../media/image7.jpeg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11.emf"/><Relationship Id="rId3" Type="http://schemas.openxmlformats.org/officeDocument/2006/relationships/image" Target="../media/image12.png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1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emf"/><Relationship Id="rId20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tiff"/><Relationship Id="rId11" Type="http://schemas.openxmlformats.org/officeDocument/2006/relationships/image" Target="../media/image17.png"/><Relationship Id="rId5" Type="http://schemas.openxmlformats.org/officeDocument/2006/relationships/image" Target="../media/image13.tiff"/><Relationship Id="rId15" Type="http://schemas.openxmlformats.org/officeDocument/2006/relationships/oleObject" Target="../embeddings/oleObject4.bin"/><Relationship Id="rId10" Type="http://schemas.microsoft.com/office/2007/relationships/hdphoto" Target="../media/hdphoto5.wdp"/><Relationship Id="rId19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76672" y="46090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EC </a:t>
            </a:r>
            <a:r>
              <a:rPr lang="de-CH" b="1" dirty="0" err="1" smtClean="0"/>
              <a:t>and</a:t>
            </a:r>
            <a:r>
              <a:rPr lang="de-CH" b="1" dirty="0" smtClean="0"/>
              <a:t> FC bind </a:t>
            </a:r>
            <a:r>
              <a:rPr lang="de-CH" b="1" dirty="0" err="1" smtClean="0"/>
              <a:t>sialic</a:t>
            </a:r>
            <a:r>
              <a:rPr lang="de-CH" b="1" dirty="0" smtClean="0"/>
              <a:t> </a:t>
            </a:r>
            <a:r>
              <a:rPr lang="de-CH" b="1" dirty="0" err="1" smtClean="0"/>
              <a:t>acids</a:t>
            </a:r>
            <a:endParaRPr lang="en-GB" b="1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692696" y="5401146"/>
            <a:ext cx="2232248" cy="1263238"/>
            <a:chOff x="476672" y="1532806"/>
            <a:chExt cx="2232248" cy="1263238"/>
          </a:xfrm>
        </p:grpSpPr>
        <p:cxnSp>
          <p:nvCxnSpPr>
            <p:cNvPr id="7" name="Gerade Verbindung 6"/>
            <p:cNvCxnSpPr/>
            <p:nvPr/>
          </p:nvCxnSpPr>
          <p:spPr>
            <a:xfrm>
              <a:off x="2000270" y="2253302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>
              <a:off x="2000270" y="2630313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2057420" y="2131972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VP1</a:t>
              </a:r>
              <a:endParaRPr lang="en-GB" sz="1200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2057420" y="2497553"/>
              <a:ext cx="651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VP2</a:t>
              </a:r>
              <a:endParaRPr lang="en-GB" sz="1200" dirty="0"/>
            </a:p>
          </p:txBody>
        </p:sp>
        <p:pic>
          <p:nvPicPr>
            <p:cNvPr id="11" name="Picture 206" descr="2F95839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37000" contras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2" t="40758" r="34478" b="44715"/>
            <a:stretch/>
          </p:blipFill>
          <p:spPr bwMode="auto">
            <a:xfrm>
              <a:off x="476672" y="2148344"/>
              <a:ext cx="1476375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feld 11"/>
            <p:cNvSpPr txBox="1"/>
            <p:nvPr/>
          </p:nvSpPr>
          <p:spPr>
            <a:xfrm>
              <a:off x="1028924" y="1917229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 smtClean="0"/>
                <a:t>+</a:t>
              </a:r>
              <a:endParaRPr lang="en-GB" sz="1200" b="1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585367" y="1907704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 smtClean="0"/>
                <a:t>+</a:t>
              </a:r>
              <a:endParaRPr lang="en-GB" sz="1200" b="1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1328292" y="1917229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/>
                <a:t>-</a:t>
              </a:r>
              <a:endParaRPr lang="en-GB" sz="1200" b="1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552872" y="1917229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/>
                <a:t>-</a:t>
              </a:r>
              <a:endParaRPr lang="en-GB" sz="1200" b="1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90898" y="1917229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/>
                <a:t>-</a:t>
              </a:r>
              <a:endParaRPr lang="en-GB" sz="1200" b="1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495722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EC</a:t>
              </a:r>
            </a:p>
            <a:p>
              <a:pPr algn="ctr"/>
              <a:r>
                <a:rPr lang="de-CH" sz="1200" dirty="0" smtClean="0"/>
                <a:t>5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733078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/>
                <a:t>F</a:t>
              </a:r>
              <a:r>
                <a:rPr lang="de-CH" sz="1200" dirty="0" smtClean="0"/>
                <a:t>C</a:t>
              </a:r>
            </a:p>
            <a:p>
              <a:pPr algn="ctr"/>
              <a:r>
                <a:rPr lang="de-CH" sz="1200" dirty="0" smtClean="0"/>
                <a:t>5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986061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/>
                <a:t>F</a:t>
              </a:r>
              <a:r>
                <a:rPr lang="de-CH" sz="1200" dirty="0" smtClean="0"/>
                <a:t>C</a:t>
              </a:r>
            </a:p>
            <a:p>
              <a:pPr algn="ctr"/>
              <a:r>
                <a:rPr lang="de-CH" sz="1200" dirty="0" smtClean="0"/>
                <a:t>5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1268760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EC</a:t>
              </a:r>
            </a:p>
            <a:p>
              <a:pPr algn="ctr"/>
              <a:r>
                <a:rPr lang="de-CH" sz="1200" dirty="0" smtClean="0"/>
                <a:t>25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1537742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EC</a:t>
              </a:r>
            </a:p>
            <a:p>
              <a:pPr algn="ctr"/>
              <a:r>
                <a:rPr lang="de-CH" sz="1200" dirty="0" smtClean="0"/>
                <a:t>25</a:t>
              </a: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2057420" y="1532806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MOI</a:t>
              </a:r>
            </a:p>
            <a:p>
              <a:r>
                <a:rPr lang="de-CH" sz="1200" dirty="0" err="1" smtClean="0"/>
                <a:t>Neur</a:t>
              </a:r>
              <a:endParaRPr lang="de-CH" sz="1200" dirty="0" smtClean="0"/>
            </a:p>
          </p:txBody>
        </p:sp>
      </p:grpSp>
      <p:graphicFrame>
        <p:nvGraphicFramePr>
          <p:cNvPr id="25" name="Objek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460031"/>
              </p:ext>
            </p:extLst>
          </p:nvPr>
        </p:nvGraphicFramePr>
        <p:xfrm>
          <a:off x="3501008" y="5041106"/>
          <a:ext cx="2427287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rism 5" r:id="rId5" imgW="3835800" imgH="2898720" progId="Prism5.Document">
                  <p:embed/>
                </p:oleObj>
              </mc:Choice>
              <mc:Fallback>
                <p:oleObj name="Prism 5" r:id="rId5" imgW="3835800" imgH="2898720" progId="Prism5.Document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008" y="5041106"/>
                        <a:ext cx="2427287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k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432688"/>
              </p:ext>
            </p:extLst>
          </p:nvPr>
        </p:nvGraphicFramePr>
        <p:xfrm>
          <a:off x="5445224" y="683568"/>
          <a:ext cx="11525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rism 5" r:id="rId7" imgW="1700640" imgH="2023920" progId="Prism5.Document">
                  <p:embed/>
                </p:oleObj>
              </mc:Choice>
              <mc:Fallback>
                <p:oleObj name="Prism 5" r:id="rId7" imgW="1700640" imgH="2023920" progId="Prism5.Document">
                  <p:embed/>
                  <p:pic>
                    <p:nvPicPr>
                      <p:cNvPr id="0" name="Objek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224" y="683568"/>
                        <a:ext cx="115252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uppieren 26"/>
          <p:cNvGrpSpPr/>
          <p:nvPr/>
        </p:nvGrpSpPr>
        <p:grpSpPr>
          <a:xfrm>
            <a:off x="332656" y="971600"/>
            <a:ext cx="5038498" cy="855377"/>
            <a:chOff x="2269806" y="1268760"/>
            <a:chExt cx="5038498" cy="855377"/>
          </a:xfrm>
        </p:grpSpPr>
        <p:grpSp>
          <p:nvGrpSpPr>
            <p:cNvPr id="28" name="Gruppieren 27"/>
            <p:cNvGrpSpPr/>
            <p:nvPr/>
          </p:nvGrpSpPr>
          <p:grpSpPr>
            <a:xfrm>
              <a:off x="2269806" y="1268760"/>
              <a:ext cx="5038498" cy="827336"/>
              <a:chOff x="2269806" y="1268760"/>
              <a:chExt cx="5038498" cy="827336"/>
            </a:xfrm>
          </p:grpSpPr>
          <p:grpSp>
            <p:nvGrpSpPr>
              <p:cNvPr id="31" name="Gruppieren 30"/>
              <p:cNvGrpSpPr/>
              <p:nvPr/>
            </p:nvGrpSpPr>
            <p:grpSpPr>
              <a:xfrm>
                <a:off x="2269806" y="1268760"/>
                <a:ext cx="5038498" cy="827336"/>
                <a:chOff x="2197798" y="2996952"/>
                <a:chExt cx="5038498" cy="827336"/>
              </a:xfrm>
            </p:grpSpPr>
            <p:pic>
              <p:nvPicPr>
                <p:cNvPr id="3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3" r="7246"/>
                <a:stretch/>
              </p:blipFill>
              <p:spPr bwMode="auto">
                <a:xfrm flipH="1">
                  <a:off x="2197798" y="3033713"/>
                  <a:ext cx="4932341" cy="7905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0" name="Textfeld 39"/>
                <p:cNvSpPr txBox="1"/>
                <p:nvPr/>
              </p:nvSpPr>
              <p:spPr>
                <a:xfrm>
                  <a:off x="2197799" y="2996952"/>
                  <a:ext cx="50384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1   2  3    4    5   6    7    8    9  10  11 12  13 14 15  16 17 18  19 20  21 22 23 24</a:t>
                  </a:r>
                  <a:endParaRPr lang="en-GB" sz="1200" dirty="0"/>
                </a:p>
              </p:txBody>
            </p:sp>
          </p:grpSp>
          <p:grpSp>
            <p:nvGrpSpPr>
              <p:cNvPr id="32" name="Gruppieren 31"/>
              <p:cNvGrpSpPr/>
              <p:nvPr/>
            </p:nvGrpSpPr>
            <p:grpSpPr>
              <a:xfrm>
                <a:off x="2832378" y="1740158"/>
                <a:ext cx="1048144" cy="76738"/>
                <a:chOff x="2832378" y="2636912"/>
                <a:chExt cx="1048144" cy="76738"/>
              </a:xfrm>
            </p:grpSpPr>
            <p:cxnSp>
              <p:nvCxnSpPr>
                <p:cNvPr id="36" name="Gerade Verbindung 35"/>
                <p:cNvCxnSpPr/>
                <p:nvPr/>
              </p:nvCxnSpPr>
              <p:spPr>
                <a:xfrm>
                  <a:off x="2832922" y="2708920"/>
                  <a:ext cx="1047600" cy="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 Verbindung 36"/>
                <p:cNvCxnSpPr/>
                <p:nvPr/>
              </p:nvCxnSpPr>
              <p:spPr>
                <a:xfrm flipV="1">
                  <a:off x="2832378" y="2641650"/>
                  <a:ext cx="0" cy="7200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 Verbindung 37"/>
                <p:cNvCxnSpPr/>
                <p:nvPr/>
              </p:nvCxnSpPr>
              <p:spPr>
                <a:xfrm flipV="1">
                  <a:off x="3862262" y="2636912"/>
                  <a:ext cx="0" cy="72008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 Verbindung 32"/>
              <p:cNvCxnSpPr/>
              <p:nvPr/>
            </p:nvCxnSpPr>
            <p:spPr>
              <a:xfrm>
                <a:off x="5561746" y="1786200"/>
                <a:ext cx="586800" cy="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 flipV="1">
                <a:off x="5572632" y="1707500"/>
                <a:ext cx="0" cy="7200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 flipV="1">
                <a:off x="6151742" y="1714192"/>
                <a:ext cx="0" cy="72008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feld 28"/>
            <p:cNvSpPr txBox="1"/>
            <p:nvPr/>
          </p:nvSpPr>
          <p:spPr>
            <a:xfrm>
              <a:off x="2739142" y="1816360"/>
              <a:ext cx="165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i="1" smtClean="0"/>
                <a:t>Empty Capsids</a:t>
              </a:r>
              <a:endParaRPr lang="en-GB" sz="1400" b="1" i="1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5353202" y="1816360"/>
              <a:ext cx="165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i="1" smtClean="0"/>
                <a:t>Full Capsids</a:t>
              </a:r>
              <a:endParaRPr lang="en-GB" sz="1400" b="1" i="1"/>
            </a:p>
          </p:txBody>
        </p:sp>
      </p:grpSp>
      <p:sp>
        <p:nvSpPr>
          <p:cNvPr id="41" name="Textfeld 40"/>
          <p:cNvSpPr txBox="1"/>
          <p:nvPr/>
        </p:nvSpPr>
        <p:spPr>
          <a:xfrm>
            <a:off x="332656" y="39553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/>
              <a:t>Purification</a:t>
            </a:r>
            <a:r>
              <a:rPr lang="de-CH" b="1" dirty="0" smtClean="0"/>
              <a:t> </a:t>
            </a:r>
            <a:r>
              <a:rPr lang="de-CH" b="1" dirty="0" err="1" smtClean="0"/>
              <a:t>of</a:t>
            </a:r>
            <a:r>
              <a:rPr lang="de-CH" b="1" dirty="0" smtClean="0"/>
              <a:t> FC </a:t>
            </a:r>
            <a:r>
              <a:rPr lang="de-CH" b="1" dirty="0" err="1" smtClean="0"/>
              <a:t>and</a:t>
            </a:r>
            <a:r>
              <a:rPr lang="de-CH" b="1" dirty="0" smtClean="0"/>
              <a:t> EC</a:t>
            </a:r>
            <a:endParaRPr lang="en-GB" b="1" dirty="0"/>
          </a:p>
        </p:txBody>
      </p:sp>
      <p:pic>
        <p:nvPicPr>
          <p:cNvPr id="42" name="Picture 1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7171" r="7302" b="13565"/>
          <a:stretch/>
        </p:blipFill>
        <p:spPr bwMode="auto">
          <a:xfrm>
            <a:off x="3140968" y="3059832"/>
            <a:ext cx="108012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feld 42"/>
          <p:cNvSpPr txBox="1"/>
          <p:nvPr/>
        </p:nvSpPr>
        <p:spPr>
          <a:xfrm>
            <a:off x="3080390" y="2650644"/>
            <a:ext cx="16676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FC     EC    FC     EC</a:t>
            </a:r>
          </a:p>
          <a:p>
            <a:r>
              <a:rPr lang="en-GB" sz="1200" b="1" dirty="0" smtClean="0"/>
              <a:t>  -      -      +      +      </a:t>
            </a:r>
            <a:r>
              <a:rPr lang="en-GB" sz="1050" b="1" dirty="0" err="1" smtClean="0"/>
              <a:t>Cht</a:t>
            </a:r>
            <a:endParaRPr lang="en-GB" sz="1050" b="1" dirty="0"/>
          </a:p>
        </p:txBody>
      </p:sp>
      <p:cxnSp>
        <p:nvCxnSpPr>
          <p:cNvPr id="44" name="Gerade Verbindung 43"/>
          <p:cNvCxnSpPr/>
          <p:nvPr/>
        </p:nvCxnSpPr>
        <p:spPr>
          <a:xfrm>
            <a:off x="4243948" y="3177560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4243948" y="3480450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4243948" y="3586748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4301098" y="3056230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VP1</a:t>
            </a:r>
            <a:endParaRPr lang="en-GB" sz="1050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4304526" y="3347690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VP2</a:t>
            </a:r>
            <a:endParaRPr lang="en-GB" sz="1050" b="1" dirty="0"/>
          </a:p>
        </p:txBody>
      </p:sp>
      <p:sp>
        <p:nvSpPr>
          <p:cNvPr id="49" name="Textfeld 48"/>
          <p:cNvSpPr txBox="1"/>
          <p:nvPr/>
        </p:nvSpPr>
        <p:spPr>
          <a:xfrm>
            <a:off x="4304526" y="3476848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VP3</a:t>
            </a:r>
            <a:endParaRPr lang="en-GB" sz="1050" b="1" dirty="0"/>
          </a:p>
        </p:txBody>
      </p:sp>
      <p:sp>
        <p:nvSpPr>
          <p:cNvPr id="50" name="AutoShape 172"/>
          <p:cNvSpPr>
            <a:spLocks noChangeAspect="1" noChangeArrowheads="1" noTextEdit="1"/>
          </p:cNvSpPr>
          <p:nvPr/>
        </p:nvSpPr>
        <p:spPr bwMode="auto">
          <a:xfrm>
            <a:off x="753046" y="3059758"/>
            <a:ext cx="108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" name="Picture 2" descr="C:\Users\Kempf_Lab\Documents\Marcus von Nordheim\ck_0010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-4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55" t="58904" r="7201" b="35931"/>
          <a:stretch/>
        </p:blipFill>
        <p:spPr bwMode="auto">
          <a:xfrm rot="16200000" flipH="1">
            <a:off x="1261498" y="3067094"/>
            <a:ext cx="583367" cy="5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feld 51"/>
          <p:cNvSpPr txBox="1"/>
          <p:nvPr/>
        </p:nvSpPr>
        <p:spPr>
          <a:xfrm rot="16200000">
            <a:off x="530949" y="2605009"/>
            <a:ext cx="7844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FC IP</a:t>
            </a:r>
            <a:r>
              <a:rPr lang="en-GB" sz="1050" b="1" baseline="30000" dirty="0" smtClean="0"/>
              <a:t>B7</a:t>
            </a:r>
            <a:endParaRPr lang="en-GB" sz="1050" b="1" baseline="30000" dirty="0"/>
          </a:p>
        </p:txBody>
      </p:sp>
      <p:sp>
        <p:nvSpPr>
          <p:cNvPr id="53" name="Textfeld 52"/>
          <p:cNvSpPr txBox="1"/>
          <p:nvPr/>
        </p:nvSpPr>
        <p:spPr>
          <a:xfrm rot="16200000">
            <a:off x="750597" y="2605009"/>
            <a:ext cx="7844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EC IP</a:t>
            </a:r>
            <a:r>
              <a:rPr lang="en-GB" sz="1050" b="1" baseline="30000" dirty="0" smtClean="0"/>
              <a:t>B7</a:t>
            </a:r>
            <a:endParaRPr lang="en-GB" sz="1050" b="1" baseline="30000" dirty="0"/>
          </a:p>
        </p:txBody>
      </p:sp>
      <p:sp>
        <p:nvSpPr>
          <p:cNvPr id="54" name="Textfeld 53"/>
          <p:cNvSpPr txBox="1"/>
          <p:nvPr/>
        </p:nvSpPr>
        <p:spPr>
          <a:xfrm rot="16200000">
            <a:off x="1027396" y="2605009"/>
            <a:ext cx="7844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FC IP</a:t>
            </a:r>
            <a:r>
              <a:rPr lang="en-GB" sz="1050" b="1" baseline="30000" dirty="0" smtClean="0"/>
              <a:t>N-VP2</a:t>
            </a:r>
            <a:endParaRPr lang="en-GB" sz="1050" b="1" baseline="30000" dirty="0"/>
          </a:p>
        </p:txBody>
      </p:sp>
      <p:sp>
        <p:nvSpPr>
          <p:cNvPr id="55" name="Textfeld 54"/>
          <p:cNvSpPr txBox="1"/>
          <p:nvPr/>
        </p:nvSpPr>
        <p:spPr>
          <a:xfrm rot="16200000">
            <a:off x="1304195" y="2605009"/>
            <a:ext cx="7844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EC IP</a:t>
            </a:r>
            <a:r>
              <a:rPr lang="en-GB" sz="1050" b="1" baseline="30000" dirty="0" smtClean="0"/>
              <a:t>N-VP2</a:t>
            </a:r>
            <a:endParaRPr lang="en-GB" sz="1050" b="1" baseline="30000" dirty="0"/>
          </a:p>
        </p:txBody>
      </p:sp>
      <p:cxnSp>
        <p:nvCxnSpPr>
          <p:cNvPr id="56" name="Gerade Verbindung 55"/>
          <p:cNvCxnSpPr/>
          <p:nvPr/>
        </p:nvCxnSpPr>
        <p:spPr>
          <a:xfrm>
            <a:off x="1897281" y="3181162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1897281" y="3537010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1957859" y="3059832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VP1</a:t>
            </a:r>
            <a:endParaRPr lang="en-GB" sz="1050" b="1" dirty="0"/>
          </a:p>
        </p:txBody>
      </p:sp>
      <p:sp>
        <p:nvSpPr>
          <p:cNvPr id="59" name="Textfeld 58"/>
          <p:cNvSpPr txBox="1"/>
          <p:nvPr/>
        </p:nvSpPr>
        <p:spPr>
          <a:xfrm>
            <a:off x="1957859" y="3404250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VP2</a:t>
            </a:r>
            <a:endParaRPr lang="en-GB" sz="1050" b="1" dirty="0"/>
          </a:p>
        </p:txBody>
      </p:sp>
      <p:pic>
        <p:nvPicPr>
          <p:cNvPr id="60" name="Picture 17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09" y="3066108"/>
            <a:ext cx="5127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4" y="3056584"/>
            <a:ext cx="531300" cy="60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77"/>
          <p:cNvSpPr>
            <a:spLocks noChangeArrowheads="1"/>
          </p:cNvSpPr>
          <p:nvPr/>
        </p:nvSpPr>
        <p:spPr bwMode="auto">
          <a:xfrm>
            <a:off x="754634" y="3061346"/>
            <a:ext cx="1082675" cy="577850"/>
          </a:xfrm>
          <a:prstGeom prst="rect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3" name="Line 178"/>
          <p:cNvSpPr>
            <a:spLocks noChangeShapeType="1"/>
          </p:cNvSpPr>
          <p:nvPr/>
        </p:nvSpPr>
        <p:spPr bwMode="auto">
          <a:xfrm>
            <a:off x="1275334" y="3061346"/>
            <a:ext cx="0" cy="57785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64" name="Objek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835839"/>
              </p:ext>
            </p:extLst>
          </p:nvPr>
        </p:nvGraphicFramePr>
        <p:xfrm>
          <a:off x="1772816" y="7092280"/>
          <a:ext cx="25749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rism 5" r:id="rId15" imgW="4146840" imgH="2898720" progId="Prism5.Document">
                  <p:embed/>
                </p:oleObj>
              </mc:Choice>
              <mc:Fallback>
                <p:oleObj name="Prism 5" r:id="rId15" imgW="4146840" imgH="2898720" progId="Prism5.Document">
                  <p:embed/>
                  <p:pic>
                    <p:nvPicPr>
                      <p:cNvPr id="0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2816" y="7092280"/>
                        <a:ext cx="2574925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932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52" t="31371" r="34650" b="47051"/>
          <a:stretch/>
        </p:blipFill>
        <p:spPr bwMode="auto">
          <a:xfrm>
            <a:off x="2409764" y="52554"/>
            <a:ext cx="2162236" cy="1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5861"/>
          <a:stretch/>
        </p:blipFill>
        <p:spPr bwMode="auto">
          <a:xfrm>
            <a:off x="179512" y="44624"/>
            <a:ext cx="21582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1064418" y="481434"/>
            <a:ext cx="507055" cy="39392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"/>
          <a:stretch/>
        </p:blipFill>
        <p:spPr bwMode="auto">
          <a:xfrm>
            <a:off x="179512" y="1774354"/>
            <a:ext cx="2163600" cy="16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812984" y="1910025"/>
            <a:ext cx="451400" cy="35494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62" t="8198" r="3639" b="71599"/>
          <a:stretch/>
        </p:blipFill>
        <p:spPr bwMode="auto">
          <a:xfrm>
            <a:off x="2408400" y="1776935"/>
            <a:ext cx="2163600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" t="40254" r="76552" b="38355"/>
          <a:stretch/>
        </p:blipFill>
        <p:spPr bwMode="auto">
          <a:xfrm>
            <a:off x="2416624" y="3501192"/>
            <a:ext cx="2155376" cy="16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2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7" r="3817"/>
          <a:stretch/>
        </p:blipFill>
        <p:spPr bwMode="auto">
          <a:xfrm>
            <a:off x="183274" y="3501192"/>
            <a:ext cx="2156478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208662" y="4088142"/>
            <a:ext cx="507055" cy="39392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3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4" t="26535" r="68314" b="58363"/>
          <a:stretch/>
        </p:blipFill>
        <p:spPr bwMode="auto">
          <a:xfrm>
            <a:off x="2411760" y="5234879"/>
            <a:ext cx="215218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65" b="34121"/>
          <a:stretch/>
        </p:blipFill>
        <p:spPr bwMode="auto">
          <a:xfrm>
            <a:off x="179512" y="5229384"/>
            <a:ext cx="2164834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/>
          <p:cNvSpPr/>
          <p:nvPr/>
        </p:nvSpPr>
        <p:spPr>
          <a:xfrm>
            <a:off x="686469" y="5886612"/>
            <a:ext cx="507055" cy="39392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71886"/>
              </p:ext>
            </p:extLst>
          </p:nvPr>
        </p:nvGraphicFramePr>
        <p:xfrm>
          <a:off x="-9525" y="6985160"/>
          <a:ext cx="2448271" cy="1925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rism 5" r:id="rId15" imgW="3662280" imgH="2878920" progId="Prism5.Document">
                  <p:embed/>
                </p:oleObj>
              </mc:Choice>
              <mc:Fallback>
                <p:oleObj name="Prism 5" r:id="rId15" imgW="3662280" imgH="2878920" progId="Prism5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525" y="6985160"/>
                        <a:ext cx="2448271" cy="19259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80567"/>
              </p:ext>
            </p:extLst>
          </p:nvPr>
        </p:nvGraphicFramePr>
        <p:xfrm>
          <a:off x="4399409" y="6962969"/>
          <a:ext cx="2453605" cy="194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rism 5" r:id="rId17" imgW="3625920" imgH="2878920" progId="Prism5.Document">
                  <p:embed/>
                </p:oleObj>
              </mc:Choice>
              <mc:Fallback>
                <p:oleObj name="Prism 5" r:id="rId17" imgW="3625920" imgH="2878920" progId="Prism5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9409" y="6962969"/>
                        <a:ext cx="2453605" cy="1948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feld 17"/>
          <p:cNvSpPr txBox="1"/>
          <p:nvPr/>
        </p:nvSpPr>
        <p:spPr>
          <a:xfrm>
            <a:off x="-157286" y="683404"/>
            <a:ext cx="41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EC</a:t>
            </a:r>
            <a:endParaRPr lang="en-GB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499036" y="4221088"/>
            <a:ext cx="759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EC + FC</a:t>
            </a:r>
            <a:endParaRPr lang="en-GB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843458" y="5949280"/>
            <a:ext cx="1066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EC(30’) + FC</a:t>
            </a:r>
            <a:endParaRPr lang="en-GB" sz="1400" dirty="0"/>
          </a:p>
        </p:txBody>
      </p:sp>
      <p:pic>
        <p:nvPicPr>
          <p:cNvPr id="22" name="Picture 12" descr="C:\Users\Raphael\Desktop 4\Scatterplot EC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2554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C:\Users\Raphael\Desktop 4\scatterplot FC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6935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:\Users\Raphael\Desktop 4\Scatterplot EC+FC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01192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Raphael\Desktop 4\Scatterplot EC(30')+FC (2)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234879"/>
            <a:ext cx="2082955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908720" y="-358219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Binding</a:t>
            </a:r>
            <a:endParaRPr lang="en-GB" sz="1400" dirty="0"/>
          </a:p>
        </p:txBody>
      </p:sp>
      <p:sp>
        <p:nvSpPr>
          <p:cNvPr id="28" name="Textfeld 27"/>
          <p:cNvSpPr txBox="1"/>
          <p:nvPr/>
        </p:nvSpPr>
        <p:spPr>
          <a:xfrm>
            <a:off x="5040560" y="-358219"/>
            <a:ext cx="1340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Scatter</a:t>
            </a:r>
            <a:r>
              <a:rPr lang="de-CH" sz="1400" dirty="0" smtClean="0"/>
              <a:t> Plot</a:t>
            </a:r>
            <a:endParaRPr lang="en-GB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2780928" y="-35821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Amplification</a:t>
            </a:r>
            <a:endParaRPr lang="en-GB" dirty="0"/>
          </a:p>
        </p:txBody>
      </p:sp>
      <p:sp>
        <p:nvSpPr>
          <p:cNvPr id="30" name="Textfeld 29"/>
          <p:cNvSpPr txBox="1"/>
          <p:nvPr/>
        </p:nvSpPr>
        <p:spPr>
          <a:xfrm>
            <a:off x="-157286" y="2411760"/>
            <a:ext cx="41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</a:t>
            </a:r>
            <a:r>
              <a:rPr lang="en-GB" sz="1400" dirty="0" smtClean="0"/>
              <a:t>C</a:t>
            </a:r>
            <a:endParaRPr lang="en-GB" sz="1400" dirty="0"/>
          </a:p>
        </p:txBody>
      </p:sp>
      <p:sp>
        <p:nvSpPr>
          <p:cNvPr id="31" name="Textfeld 30"/>
          <p:cNvSpPr txBox="1"/>
          <p:nvPr/>
        </p:nvSpPr>
        <p:spPr>
          <a:xfrm>
            <a:off x="620688" y="-1053916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FC </a:t>
            </a:r>
            <a:r>
              <a:rPr lang="de-CH" b="1" dirty="0" err="1" smtClean="0"/>
              <a:t>has</a:t>
            </a:r>
            <a:r>
              <a:rPr lang="de-CH" b="1" dirty="0" smtClean="0"/>
              <a:t> </a:t>
            </a:r>
            <a:r>
              <a:rPr lang="de-CH" b="1" dirty="0" err="1" smtClean="0"/>
              <a:t>priority</a:t>
            </a:r>
            <a:r>
              <a:rPr lang="de-CH" b="1" dirty="0" smtClean="0"/>
              <a:t> </a:t>
            </a:r>
            <a:r>
              <a:rPr lang="de-CH" b="1" dirty="0" err="1" smtClean="0"/>
              <a:t>over</a:t>
            </a:r>
            <a:r>
              <a:rPr lang="de-CH" b="1" dirty="0" smtClean="0"/>
              <a:t> EC (</a:t>
            </a:r>
            <a:r>
              <a:rPr lang="de-CH" b="1" dirty="0" err="1" smtClean="0"/>
              <a:t>higher</a:t>
            </a:r>
            <a:r>
              <a:rPr lang="de-CH" b="1" dirty="0" smtClean="0"/>
              <a:t> </a:t>
            </a:r>
            <a:r>
              <a:rPr lang="de-CH" b="1" dirty="0" err="1" smtClean="0"/>
              <a:t>affinity</a:t>
            </a:r>
            <a:r>
              <a:rPr lang="de-CH" b="1" dirty="0" smtClean="0"/>
              <a:t> </a:t>
            </a:r>
            <a:r>
              <a:rPr lang="de-CH" b="1" dirty="0" err="1" smtClean="0"/>
              <a:t>for</a:t>
            </a:r>
            <a:r>
              <a:rPr lang="de-CH" b="1" dirty="0" smtClean="0"/>
              <a:t> SA) 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1751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Temporary Results Thesis\Binding Comp. (CH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971800"/>
            <a:ext cx="16548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Temporary Results Thesis\Binding Comp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27584"/>
            <a:ext cx="1959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Temporary Results Thesis\FC(CHT) EC comp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27584"/>
            <a:ext cx="181155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Raphael\Desktop 4\Temporary Results Thesis\Infection Comp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3059832"/>
            <a:ext cx="301926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Raphael\Desktop 4\Temporary Results Thesis\pH dependence Binding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580112"/>
            <a:ext cx="22754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02930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Bildschirmpräsentation (4:3)</PresentationFormat>
  <Paragraphs>43</Paragraphs>
  <Slides>3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5" baseType="lpstr">
      <vt:lpstr>Larissa</vt:lpstr>
      <vt:lpstr>Prism 5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</cp:lastModifiedBy>
  <cp:revision>5</cp:revision>
  <dcterms:created xsi:type="dcterms:W3CDTF">2015-06-06T07:08:26Z</dcterms:created>
  <dcterms:modified xsi:type="dcterms:W3CDTF">2015-06-06T07:46:17Z</dcterms:modified>
</cp:coreProperties>
</file>